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lear Sans" charset="1" panose="020B0503030202020304"/>
      <p:regular r:id="rId16"/>
    </p:embeddedFont>
    <p:embeddedFont>
      <p:font typeface="Clear Sans Bold" charset="1" panose="020B0803030202020304"/>
      <p:regular r:id="rId17"/>
    </p:embeddedFont>
    <p:embeddedFont>
      <p:font typeface="Clear Sans Italics" charset="1" panose="020B0503030202090304"/>
      <p:regular r:id="rId18"/>
    </p:embeddedFont>
    <p:embeddedFont>
      <p:font typeface="Clear Sans Bold Italics" charset="1" panose="020B0803030202090304"/>
      <p:regular r:id="rId19"/>
    </p:embeddedFont>
    <p:embeddedFont>
      <p:font typeface="Clear Sans Thin" charset="1" panose="020B0203030202020304"/>
      <p:regular r:id="rId20"/>
    </p:embeddedFont>
    <p:embeddedFont>
      <p:font typeface="Clear Sans Light" charset="1" panose="020B0303030202020304"/>
      <p:regular r:id="rId21"/>
    </p:embeddedFont>
    <p:embeddedFont>
      <p:font typeface="Clear Sans Medium" charset="1" panose="020B0603030202020304"/>
      <p:regular r:id="rId22"/>
    </p:embeddedFont>
    <p:embeddedFont>
      <p:font typeface="Clear Sans Medium Italics" charset="1" panose="020B0603030202090304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7568" y="-209529"/>
            <a:ext cx="6050576" cy="6050576"/>
          </a:xfrm>
          <a:custGeom>
            <a:avLst/>
            <a:gdLst/>
            <a:ahLst/>
            <a:cxnLst/>
            <a:rect r="r" b="b" t="t" l="l"/>
            <a:pathLst>
              <a:path h="6050576" w="6050576">
                <a:moveTo>
                  <a:pt x="0" y="0"/>
                </a:moveTo>
                <a:lnTo>
                  <a:pt x="6050576" y="0"/>
                </a:lnTo>
                <a:lnTo>
                  <a:pt x="6050576" y="6050576"/>
                </a:lnTo>
                <a:lnTo>
                  <a:pt x="0" y="605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7704" y="350452"/>
            <a:ext cx="1982463" cy="2166464"/>
          </a:xfrm>
          <a:custGeom>
            <a:avLst/>
            <a:gdLst/>
            <a:ahLst/>
            <a:cxnLst/>
            <a:rect r="r" b="b" t="t" l="l"/>
            <a:pathLst>
              <a:path h="2166464" w="1982463">
                <a:moveTo>
                  <a:pt x="0" y="0"/>
                </a:moveTo>
                <a:lnTo>
                  <a:pt x="1982462" y="0"/>
                </a:lnTo>
                <a:lnTo>
                  <a:pt x="1982462" y="2166463"/>
                </a:lnTo>
                <a:lnTo>
                  <a:pt x="0" y="216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2867" y="707801"/>
            <a:ext cx="3381057" cy="1110114"/>
          </a:xfrm>
          <a:custGeom>
            <a:avLst/>
            <a:gdLst/>
            <a:ahLst/>
            <a:cxnLst/>
            <a:rect r="r" b="b" t="t" l="l"/>
            <a:pathLst>
              <a:path h="1110114" w="3381057">
                <a:moveTo>
                  <a:pt x="0" y="0"/>
                </a:moveTo>
                <a:lnTo>
                  <a:pt x="3381057" y="0"/>
                </a:lnTo>
                <a:lnTo>
                  <a:pt x="3381057" y="1110114"/>
                </a:lnTo>
                <a:lnTo>
                  <a:pt x="0" y="111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400000">
            <a:off x="16043401" y="8042401"/>
            <a:ext cx="2256909" cy="2232288"/>
          </a:xfrm>
          <a:custGeom>
            <a:avLst/>
            <a:gdLst/>
            <a:ahLst/>
            <a:cxnLst/>
            <a:rect r="r" b="b" t="t" l="l"/>
            <a:pathLst>
              <a:path h="2232288" w="2256909">
                <a:moveTo>
                  <a:pt x="2256909" y="2232289"/>
                </a:moveTo>
                <a:lnTo>
                  <a:pt x="0" y="2232289"/>
                </a:lnTo>
                <a:lnTo>
                  <a:pt x="0" y="0"/>
                </a:lnTo>
                <a:lnTo>
                  <a:pt x="2256909" y="0"/>
                </a:lnTo>
                <a:lnTo>
                  <a:pt x="2256909" y="22322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5400000">
            <a:off x="65095" y="12310"/>
            <a:ext cx="2256909" cy="2232288"/>
          </a:xfrm>
          <a:custGeom>
            <a:avLst/>
            <a:gdLst/>
            <a:ahLst/>
            <a:cxnLst/>
            <a:rect r="r" b="b" t="t" l="l"/>
            <a:pathLst>
              <a:path h="2232288" w="2256909">
                <a:moveTo>
                  <a:pt x="2256909" y="2232289"/>
                </a:moveTo>
                <a:lnTo>
                  <a:pt x="0" y="2232289"/>
                </a:lnTo>
                <a:lnTo>
                  <a:pt x="0" y="0"/>
                </a:lnTo>
                <a:lnTo>
                  <a:pt x="2256909" y="0"/>
                </a:lnTo>
                <a:lnTo>
                  <a:pt x="2256909" y="22322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18557" y="248147"/>
            <a:ext cx="7977173" cy="1569768"/>
            <a:chOff x="0" y="0"/>
            <a:chExt cx="10636230" cy="2093024"/>
          </a:xfrm>
        </p:grpSpPr>
        <p:sp>
          <p:nvSpPr>
            <p:cNvPr name="AutoShape 12" id="12"/>
            <p:cNvSpPr/>
            <p:nvPr/>
          </p:nvSpPr>
          <p:spPr>
            <a:xfrm flipV="true">
              <a:off x="51843" y="25400"/>
              <a:ext cx="10584354" cy="1374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25399" y="39229"/>
              <a:ext cx="13744" cy="205362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flipH="true" flipV="true">
            <a:off x="5348521" y="10013762"/>
            <a:ext cx="10385570" cy="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743616" y="8473543"/>
            <a:ext cx="10308" cy="15402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400000">
            <a:off x="-20660" y="7858581"/>
            <a:ext cx="2428419" cy="2428419"/>
          </a:xfrm>
          <a:custGeom>
            <a:avLst/>
            <a:gdLst/>
            <a:ahLst/>
            <a:cxnLst/>
            <a:rect r="r" b="b" t="t" l="l"/>
            <a:pathLst>
              <a:path h="2428419" w="2428419">
                <a:moveTo>
                  <a:pt x="0" y="0"/>
                </a:moveTo>
                <a:lnTo>
                  <a:pt x="2428418" y="0"/>
                </a:lnTo>
                <a:lnTo>
                  <a:pt x="2428418" y="2428419"/>
                </a:lnTo>
                <a:lnTo>
                  <a:pt x="0" y="2428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79571" y="5086032"/>
            <a:ext cx="9815307" cy="210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65"/>
              </a:lnSpc>
            </a:pPr>
            <a:r>
              <a:rPr lang="en-US" sz="12438" spc="1219">
                <a:solidFill>
                  <a:srgbClr val="231F20"/>
                </a:solidFill>
                <a:latin typeface="Oswald Bold"/>
              </a:rPr>
              <a:t>INSALUBYTE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51625" y="7135306"/>
            <a:ext cx="497522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31F20"/>
                </a:solidFill>
                <a:latin typeface="Open Sans Italics"/>
              </a:rPr>
              <a:t>Processador 16 bits, RISC, MIPS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34227" y="7820481"/>
            <a:ext cx="8829070" cy="199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Alunos: Victor Hugo, Giovana Oliveira e Ryan Kayky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Disciplina: Arquitetura e Organização de Computadores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Professor: Herbert Oliveira Rocha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Semestre: ERE 2023.2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30</a:t>
            </a:r>
            <a:r>
              <a:rPr lang="en-US" sz="1916">
                <a:solidFill>
                  <a:srgbClr val="231F20"/>
                </a:solidFill>
                <a:latin typeface="Open Sans"/>
              </a:rPr>
              <a:t> de Novembro de 2023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Boa Vista - RR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9017612"/>
            <a:ext cx="1249036" cy="1235410"/>
          </a:xfrm>
          <a:custGeom>
            <a:avLst/>
            <a:gdLst/>
            <a:ahLst/>
            <a:cxnLst/>
            <a:rect r="r" b="b" t="t" l="l"/>
            <a:pathLst>
              <a:path h="1235410" w="1249036">
                <a:moveTo>
                  <a:pt x="1249036" y="1235410"/>
                </a:moveTo>
                <a:lnTo>
                  <a:pt x="0" y="1235410"/>
                </a:lnTo>
                <a:lnTo>
                  <a:pt x="0" y="0"/>
                </a:lnTo>
                <a:lnTo>
                  <a:pt x="1249036" y="0"/>
                </a:lnTo>
                <a:lnTo>
                  <a:pt x="1249036" y="1235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84231" y="-8537052"/>
            <a:ext cx="1139873" cy="18267665"/>
            <a:chOff x="0" y="0"/>
            <a:chExt cx="300213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213" cy="4811237"/>
            </a:xfrm>
            <a:custGeom>
              <a:avLst/>
              <a:gdLst/>
              <a:ahLst/>
              <a:cxnLst/>
              <a:rect r="r" b="b" t="t" l="l"/>
              <a:pathLst>
                <a:path h="4811237" w="300213">
                  <a:moveTo>
                    <a:pt x="0" y="0"/>
                  </a:moveTo>
                  <a:lnTo>
                    <a:pt x="300213" y="0"/>
                  </a:lnTo>
                  <a:lnTo>
                    <a:pt x="300213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0213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37182" y="744398"/>
            <a:ext cx="11169254" cy="1677126"/>
          </a:xfrm>
          <a:custGeom>
            <a:avLst/>
            <a:gdLst/>
            <a:ahLst/>
            <a:cxnLst/>
            <a:rect r="r" b="b" t="t" l="l"/>
            <a:pathLst>
              <a:path h="1677126" w="11169254">
                <a:moveTo>
                  <a:pt x="0" y="0"/>
                </a:moveTo>
                <a:lnTo>
                  <a:pt x="11169254" y="0"/>
                </a:lnTo>
                <a:lnTo>
                  <a:pt x="11169254" y="1677125"/>
                </a:lnTo>
                <a:lnTo>
                  <a:pt x="0" y="1677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3" t="-36816" r="0" b="-15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5555" y="26844"/>
            <a:ext cx="1152445" cy="1139873"/>
          </a:xfrm>
          <a:custGeom>
            <a:avLst/>
            <a:gdLst/>
            <a:ahLst/>
            <a:cxnLst/>
            <a:rect r="r" b="b" t="t" l="l"/>
            <a:pathLst>
              <a:path h="1139873" w="1152445">
                <a:moveTo>
                  <a:pt x="0" y="0"/>
                </a:moveTo>
                <a:lnTo>
                  <a:pt x="1152445" y="0"/>
                </a:lnTo>
                <a:lnTo>
                  <a:pt x="1152445" y="1139873"/>
                </a:lnTo>
                <a:lnTo>
                  <a:pt x="0" y="113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453654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14823" y="315202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99429" y="2421523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39225" y="1879780"/>
            <a:ext cx="11072553" cy="8407220"/>
          </a:xfrm>
          <a:custGeom>
            <a:avLst/>
            <a:gdLst/>
            <a:ahLst/>
            <a:cxnLst/>
            <a:rect r="r" b="b" t="t" l="l"/>
            <a:pathLst>
              <a:path h="8407220" w="11072553">
                <a:moveTo>
                  <a:pt x="0" y="0"/>
                </a:moveTo>
                <a:lnTo>
                  <a:pt x="11072553" y="0"/>
                </a:lnTo>
                <a:lnTo>
                  <a:pt x="11072553" y="8407220"/>
                </a:lnTo>
                <a:lnTo>
                  <a:pt x="0" y="8407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34792" y="262423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MEM. ROM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35" y="4327525"/>
            <a:ext cx="441013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ROM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696" y="1614035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696" y="3395940"/>
            <a:ext cx="16087723" cy="6392747"/>
            <a:chOff x="0" y="0"/>
            <a:chExt cx="21450298" cy="852366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1756" r="0" b="1756"/>
            <a:stretch>
              <a:fillRect/>
            </a:stretch>
          </p:blipFill>
          <p:spPr>
            <a:xfrm flipH="false" flipV="false">
              <a:off x="0" y="0"/>
              <a:ext cx="21450298" cy="852366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671351" y="237632"/>
            <a:ext cx="10096603" cy="1948998"/>
            <a:chOff x="0" y="0"/>
            <a:chExt cx="3868445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767953" y="2538431"/>
            <a:ext cx="4951355" cy="977893"/>
          </a:xfrm>
          <a:custGeom>
            <a:avLst/>
            <a:gdLst/>
            <a:ahLst/>
            <a:cxnLst/>
            <a:rect r="r" b="b" t="t" l="l"/>
            <a:pathLst>
              <a:path h="977893" w="4951355">
                <a:moveTo>
                  <a:pt x="0" y="0"/>
                </a:moveTo>
                <a:lnTo>
                  <a:pt x="4951355" y="0"/>
                </a:lnTo>
                <a:lnTo>
                  <a:pt x="4951355" y="977893"/>
                </a:lnTo>
                <a:lnTo>
                  <a:pt x="0" y="977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10661" y="2320346"/>
            <a:ext cx="7115924" cy="932719"/>
            <a:chOff x="0" y="0"/>
            <a:chExt cx="9487898" cy="124362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156289" cy="1243625"/>
              <a:chOff x="0" y="0"/>
              <a:chExt cx="3535690" cy="48022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35690" cy="480224"/>
              </a:xfrm>
              <a:custGeom>
                <a:avLst/>
                <a:gdLst/>
                <a:ahLst/>
                <a:cxnLst/>
                <a:rect r="r" b="b" t="t" l="l"/>
                <a:pathLst>
                  <a:path h="480224" w="3535690">
                    <a:moveTo>
                      <a:pt x="0" y="0"/>
                    </a:moveTo>
                    <a:lnTo>
                      <a:pt x="3535690" y="0"/>
                    </a:lnTo>
                    <a:lnTo>
                      <a:pt x="3535690" y="480224"/>
                    </a:lnTo>
                    <a:lnTo>
                      <a:pt x="0" y="48022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3535690" cy="499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89157" y="201525"/>
              <a:ext cx="9298742" cy="675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144" spc="308">
                  <a:solidFill>
                    <a:srgbClr val="231F20"/>
                  </a:solidFill>
                  <a:latin typeface="Oswald Bold"/>
                </a:rPr>
                <a:t>Tabela geral de instruções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391774"/>
            <a:ext cx="9739253" cy="12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300" spc="715">
                <a:solidFill>
                  <a:srgbClr val="231F20"/>
                </a:solidFill>
                <a:latin typeface="Oswald Bold"/>
              </a:rPr>
              <a:t>TIPO DE INSTRUÇÕES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115" y="700135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3"/>
                </a:lnTo>
                <a:lnTo>
                  <a:pt x="0" y="1371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249831" y="-8202652"/>
            <a:ext cx="1808673" cy="18267665"/>
            <a:chOff x="0" y="0"/>
            <a:chExt cx="476358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358" cy="4811237"/>
            </a:xfrm>
            <a:custGeom>
              <a:avLst/>
              <a:gdLst/>
              <a:ahLst/>
              <a:cxnLst/>
              <a:rect r="r" b="b" t="t" l="l"/>
              <a:pathLst>
                <a:path h="4811237" w="476358">
                  <a:moveTo>
                    <a:pt x="0" y="0"/>
                  </a:moveTo>
                  <a:lnTo>
                    <a:pt x="476358" y="0"/>
                  </a:lnTo>
                  <a:lnTo>
                    <a:pt x="476358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6358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59378" y="26844"/>
            <a:ext cx="1828622" cy="1808673"/>
          </a:xfrm>
          <a:custGeom>
            <a:avLst/>
            <a:gdLst/>
            <a:ahLst/>
            <a:cxnLst/>
            <a:rect r="r" b="b" t="t" l="l"/>
            <a:pathLst>
              <a:path h="1808673" w="1828622">
                <a:moveTo>
                  <a:pt x="0" y="0"/>
                </a:moveTo>
                <a:lnTo>
                  <a:pt x="1828622" y="0"/>
                </a:lnTo>
                <a:lnTo>
                  <a:pt x="1828622" y="1808673"/>
                </a:lnTo>
                <a:lnTo>
                  <a:pt x="0" y="180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9411" y="409392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1508" y="3338070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7"/>
                </a:lnTo>
                <a:lnTo>
                  <a:pt x="0" y="67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2607565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476472" y="2071638"/>
            <a:ext cx="12388876" cy="8045455"/>
          </a:xfrm>
          <a:custGeom>
            <a:avLst/>
            <a:gdLst/>
            <a:ahLst/>
            <a:cxnLst/>
            <a:rect r="r" b="b" t="t" l="l"/>
            <a:pathLst>
              <a:path h="8045455" w="12388876">
                <a:moveTo>
                  <a:pt x="0" y="0"/>
                </a:moveTo>
                <a:lnTo>
                  <a:pt x="12388876" y="0"/>
                </a:lnTo>
                <a:lnTo>
                  <a:pt x="12388876" y="8045454"/>
                </a:lnTo>
                <a:lnTo>
                  <a:pt x="0" y="804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5" r="0" b="-120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81477" y="2777043"/>
            <a:ext cx="3178140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7"/>
              </a:lnSpc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ULA</a:t>
            </a:r>
          </a:p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89317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ula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5394" y="379972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00001" y="3069223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555055" y="3069223"/>
            <a:ext cx="12496074" cy="6733995"/>
          </a:xfrm>
          <a:custGeom>
            <a:avLst/>
            <a:gdLst/>
            <a:ahLst/>
            <a:cxnLst/>
            <a:rect r="r" b="b" t="t" l="l"/>
            <a:pathLst>
              <a:path h="6733995" w="12496074">
                <a:moveTo>
                  <a:pt x="0" y="0"/>
                </a:moveTo>
                <a:lnTo>
                  <a:pt x="12496074" y="0"/>
                </a:lnTo>
                <a:lnTo>
                  <a:pt x="12496074" y="6733996"/>
                </a:lnTo>
                <a:lnTo>
                  <a:pt x="0" y="6733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5363" y="327193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ULA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410133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ula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215855"/>
            <a:ext cx="2059635" cy="2037167"/>
          </a:xfrm>
          <a:custGeom>
            <a:avLst/>
            <a:gdLst/>
            <a:ahLst/>
            <a:cxnLst/>
            <a:rect r="r" b="b" t="t" l="l"/>
            <a:pathLst>
              <a:path h="2037167" w="2059635">
                <a:moveTo>
                  <a:pt x="2059635" y="2037167"/>
                </a:moveTo>
                <a:lnTo>
                  <a:pt x="0" y="2037167"/>
                </a:lnTo>
                <a:lnTo>
                  <a:pt x="0" y="0"/>
                </a:lnTo>
                <a:lnTo>
                  <a:pt x="2059635" y="0"/>
                </a:lnTo>
                <a:lnTo>
                  <a:pt x="2059635" y="2037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20654" y="26844"/>
            <a:ext cx="2067346" cy="2044793"/>
          </a:xfrm>
          <a:custGeom>
            <a:avLst/>
            <a:gdLst/>
            <a:ahLst/>
            <a:cxnLst/>
            <a:rect r="r" b="b" t="t" l="l"/>
            <a:pathLst>
              <a:path h="2044793" w="2067346">
                <a:moveTo>
                  <a:pt x="0" y="0"/>
                </a:moveTo>
                <a:lnTo>
                  <a:pt x="2067346" y="0"/>
                </a:lnTo>
                <a:lnTo>
                  <a:pt x="2067346" y="2044794"/>
                </a:lnTo>
                <a:lnTo>
                  <a:pt x="0" y="204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114081" y="2863370"/>
            <a:ext cx="13148748" cy="7389652"/>
          </a:xfrm>
          <a:custGeom>
            <a:avLst/>
            <a:gdLst/>
            <a:ahLst/>
            <a:cxnLst/>
            <a:rect r="r" b="b" t="t" l="l"/>
            <a:pathLst>
              <a:path h="7389652" w="13148748">
                <a:moveTo>
                  <a:pt x="0" y="0"/>
                </a:moveTo>
                <a:lnTo>
                  <a:pt x="13148748" y="0"/>
                </a:lnTo>
                <a:lnTo>
                  <a:pt x="13148748" y="7389652"/>
                </a:lnTo>
                <a:lnTo>
                  <a:pt x="0" y="738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20" t="0" r="-342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393" y="3593875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7"/>
                </a:lnTo>
                <a:lnTo>
                  <a:pt x="0" y="67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863370"/>
            <a:ext cx="5496417" cy="1066069"/>
            <a:chOff x="0" y="0"/>
            <a:chExt cx="2829913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29913" cy="548881"/>
            </a:xfrm>
            <a:custGeom>
              <a:avLst/>
              <a:gdLst/>
              <a:ahLst/>
              <a:cxnLst/>
              <a:rect r="r" b="b" t="t" l="l"/>
              <a:pathLst>
                <a:path h="548881" w="2829913">
                  <a:moveTo>
                    <a:pt x="0" y="0"/>
                  </a:moveTo>
                  <a:lnTo>
                    <a:pt x="2829913" y="0"/>
                  </a:lnTo>
                  <a:lnTo>
                    <a:pt x="2829913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829913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35363" y="3032848"/>
            <a:ext cx="4956732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7"/>
              </a:lnSpc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MULTIPLEXADOR</a:t>
            </a:r>
          </a:p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893175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multiplexador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683631"/>
            <a:ext cx="1586700" cy="1569391"/>
          </a:xfrm>
          <a:custGeom>
            <a:avLst/>
            <a:gdLst/>
            <a:ahLst/>
            <a:cxnLst/>
            <a:rect r="r" b="b" t="t" l="l"/>
            <a:pathLst>
              <a:path h="1569391" w="1586700">
                <a:moveTo>
                  <a:pt x="1586700" y="1569391"/>
                </a:moveTo>
                <a:lnTo>
                  <a:pt x="0" y="1569391"/>
                </a:lnTo>
                <a:lnTo>
                  <a:pt x="0" y="0"/>
                </a:lnTo>
                <a:lnTo>
                  <a:pt x="1586700" y="0"/>
                </a:lnTo>
                <a:lnTo>
                  <a:pt x="1586700" y="15693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625" y="817699"/>
            <a:ext cx="9381182" cy="1253939"/>
          </a:xfrm>
          <a:custGeom>
            <a:avLst/>
            <a:gdLst/>
            <a:ahLst/>
            <a:cxnLst/>
            <a:rect r="r" b="b" t="t" l="l"/>
            <a:pathLst>
              <a:path h="1253939" w="9381182">
                <a:moveTo>
                  <a:pt x="0" y="0"/>
                </a:moveTo>
                <a:lnTo>
                  <a:pt x="9381182" y="0"/>
                </a:lnTo>
                <a:lnTo>
                  <a:pt x="9381182" y="1253939"/>
                </a:lnTo>
                <a:lnTo>
                  <a:pt x="0" y="1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445255" y="-8398077"/>
            <a:ext cx="1417824" cy="18267665"/>
            <a:chOff x="0" y="0"/>
            <a:chExt cx="373419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419" cy="4811237"/>
            </a:xfrm>
            <a:custGeom>
              <a:avLst/>
              <a:gdLst/>
              <a:ahLst/>
              <a:cxnLst/>
              <a:rect r="r" b="b" t="t" l="l"/>
              <a:pathLst>
                <a:path h="4811237" w="373419">
                  <a:moveTo>
                    <a:pt x="0" y="0"/>
                  </a:moveTo>
                  <a:lnTo>
                    <a:pt x="373419" y="0"/>
                  </a:lnTo>
                  <a:lnTo>
                    <a:pt x="373419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3419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54538" y="26844"/>
            <a:ext cx="1433462" cy="1417824"/>
          </a:xfrm>
          <a:custGeom>
            <a:avLst/>
            <a:gdLst/>
            <a:ahLst/>
            <a:cxnLst/>
            <a:rect r="r" b="b" t="t" l="l"/>
            <a:pathLst>
              <a:path h="1417824" w="1433462">
                <a:moveTo>
                  <a:pt x="0" y="0"/>
                </a:moveTo>
                <a:lnTo>
                  <a:pt x="1433462" y="0"/>
                </a:lnTo>
                <a:lnTo>
                  <a:pt x="1433462" y="1417824"/>
                </a:lnTo>
                <a:lnTo>
                  <a:pt x="0" y="1417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59672" y="551877"/>
            <a:ext cx="8847885" cy="1303881"/>
            <a:chOff x="0" y="0"/>
            <a:chExt cx="11797180" cy="17385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797180" cy="1738507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77797"/>
              <a:ext cx="11446067" cy="1083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41"/>
                </a:lnSpc>
              </a:pPr>
              <a:r>
                <a:rPr lang="en-US" sz="4957" spc="485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0335" y="2324968"/>
            <a:ext cx="5376851" cy="1145879"/>
          </a:xfrm>
          <a:custGeom>
            <a:avLst/>
            <a:gdLst/>
            <a:ahLst/>
            <a:cxnLst/>
            <a:rect r="r" b="b" t="t" l="l"/>
            <a:pathLst>
              <a:path h="1145879" w="5376851">
                <a:moveTo>
                  <a:pt x="0" y="0"/>
                </a:moveTo>
                <a:lnTo>
                  <a:pt x="5376851" y="0"/>
                </a:lnTo>
                <a:lnTo>
                  <a:pt x="5376851" y="1145879"/>
                </a:lnTo>
                <a:lnTo>
                  <a:pt x="0" y="114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905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8038" y="2324968"/>
            <a:ext cx="5376851" cy="873319"/>
            <a:chOff x="0" y="0"/>
            <a:chExt cx="3379354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79354" cy="548881"/>
            </a:xfrm>
            <a:custGeom>
              <a:avLst/>
              <a:gdLst/>
              <a:ahLst/>
              <a:cxnLst/>
              <a:rect r="r" b="b" t="t" l="l"/>
              <a:pathLst>
                <a:path h="548881" w="3379354">
                  <a:moveTo>
                    <a:pt x="0" y="0"/>
                  </a:moveTo>
                  <a:lnTo>
                    <a:pt x="3379354" y="0"/>
                  </a:lnTo>
                  <a:lnTo>
                    <a:pt x="3379354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3379354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837082" y="2071638"/>
            <a:ext cx="11180139" cy="8181385"/>
          </a:xfrm>
          <a:custGeom>
            <a:avLst/>
            <a:gdLst/>
            <a:ahLst/>
            <a:cxnLst/>
            <a:rect r="r" b="b" t="t" l="l"/>
            <a:pathLst>
              <a:path h="8181385" w="11180139">
                <a:moveTo>
                  <a:pt x="0" y="0"/>
                </a:moveTo>
                <a:lnTo>
                  <a:pt x="11180139" y="0"/>
                </a:lnTo>
                <a:lnTo>
                  <a:pt x="11180139" y="8181384"/>
                </a:lnTo>
                <a:lnTo>
                  <a:pt x="0" y="8181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1234" y="2286868"/>
            <a:ext cx="5663251" cy="100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</a:pPr>
            <a:r>
              <a:rPr lang="en-US" sz="2949" spc="289">
                <a:solidFill>
                  <a:srgbClr val="231F20"/>
                </a:solidFill>
                <a:latin typeface="DM Sans Bold"/>
              </a:rPr>
              <a:t>UNIDADE DE CONTROLE</a:t>
            </a:r>
          </a:p>
          <a:p>
            <a:pPr marL="0" indent="0" lvl="0">
              <a:lnSpc>
                <a:spcPts val="406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8038" y="3908997"/>
            <a:ext cx="489317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UC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5394" y="379972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00001" y="3069223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631039" y="2607565"/>
            <a:ext cx="13380834" cy="7679435"/>
          </a:xfrm>
          <a:custGeom>
            <a:avLst/>
            <a:gdLst/>
            <a:ahLst/>
            <a:cxnLst/>
            <a:rect r="r" b="b" t="t" l="l"/>
            <a:pathLst>
              <a:path h="7679435" w="13380834">
                <a:moveTo>
                  <a:pt x="0" y="0"/>
                </a:moveTo>
                <a:lnTo>
                  <a:pt x="13380834" y="0"/>
                </a:lnTo>
                <a:lnTo>
                  <a:pt x="13380834" y="7679435"/>
                </a:lnTo>
                <a:lnTo>
                  <a:pt x="0" y="7679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5363" y="327193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MEM. RAM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41013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memória RAM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444932" y="3495173"/>
            <a:ext cx="6151930" cy="882047"/>
          </a:xfrm>
          <a:custGeom>
            <a:avLst/>
            <a:gdLst/>
            <a:ahLst/>
            <a:cxnLst/>
            <a:rect r="r" b="b" t="t" l="l"/>
            <a:pathLst>
              <a:path h="882047" w="6151930">
                <a:moveTo>
                  <a:pt x="0" y="0"/>
                </a:moveTo>
                <a:lnTo>
                  <a:pt x="6151930" y="0"/>
                </a:lnTo>
                <a:lnTo>
                  <a:pt x="6151930" y="882047"/>
                </a:lnTo>
                <a:lnTo>
                  <a:pt x="0" y="88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08" r="0" b="-13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12508" y="2607565"/>
            <a:ext cx="12075492" cy="7811498"/>
          </a:xfrm>
          <a:custGeom>
            <a:avLst/>
            <a:gdLst/>
            <a:ahLst/>
            <a:cxnLst/>
            <a:rect r="r" b="b" t="t" l="l"/>
            <a:pathLst>
              <a:path h="7811498" w="12075492">
                <a:moveTo>
                  <a:pt x="0" y="0"/>
                </a:moveTo>
                <a:lnTo>
                  <a:pt x="12075492" y="0"/>
                </a:lnTo>
                <a:lnTo>
                  <a:pt x="12075492" y="7811498"/>
                </a:lnTo>
                <a:lnTo>
                  <a:pt x="0" y="7811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416587" y="3046165"/>
            <a:ext cx="6246763" cy="876122"/>
            <a:chOff x="0" y="0"/>
            <a:chExt cx="3913532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13532" cy="548881"/>
            </a:xfrm>
            <a:custGeom>
              <a:avLst/>
              <a:gdLst/>
              <a:ahLst/>
              <a:cxnLst/>
              <a:rect r="r" b="b" t="t" l="l"/>
              <a:pathLst>
                <a:path h="548881" w="3913532">
                  <a:moveTo>
                    <a:pt x="0" y="0"/>
                  </a:moveTo>
                  <a:lnTo>
                    <a:pt x="3913532" y="0"/>
                  </a:lnTo>
                  <a:lnTo>
                    <a:pt x="3913532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913532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1160" y="3053145"/>
            <a:ext cx="5312661" cy="44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661" spc="260">
                <a:solidFill>
                  <a:srgbClr val="231F20"/>
                </a:solidFill>
                <a:latin typeface="DM Sans Bold"/>
              </a:rPr>
              <a:t>BANCO DE REGISTRADORES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855" y="4787245"/>
            <a:ext cx="560927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código do Banco de registradores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391227" y="-8358566"/>
            <a:ext cx="1525881" cy="18267665"/>
            <a:chOff x="0" y="0"/>
            <a:chExt cx="401878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878" cy="4811237"/>
            </a:xfrm>
            <a:custGeom>
              <a:avLst/>
              <a:gdLst/>
              <a:ahLst/>
              <a:cxnLst/>
              <a:rect r="r" b="b" t="t" l="l"/>
              <a:pathLst>
                <a:path h="4811237" w="401878">
                  <a:moveTo>
                    <a:pt x="0" y="0"/>
                  </a:moveTo>
                  <a:lnTo>
                    <a:pt x="401878" y="0"/>
                  </a:lnTo>
                  <a:lnTo>
                    <a:pt x="401878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1878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904" y="737592"/>
            <a:ext cx="9752965" cy="994747"/>
          </a:xfrm>
          <a:custGeom>
            <a:avLst/>
            <a:gdLst/>
            <a:ahLst/>
            <a:cxnLst/>
            <a:rect r="r" b="b" t="t" l="l"/>
            <a:pathLst>
              <a:path h="994747" w="9752965">
                <a:moveTo>
                  <a:pt x="0" y="0"/>
                </a:moveTo>
                <a:lnTo>
                  <a:pt x="9752965" y="0"/>
                </a:lnTo>
                <a:lnTo>
                  <a:pt x="9752965" y="994747"/>
                </a:lnTo>
                <a:lnTo>
                  <a:pt x="0" y="994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808" r="0" b="-383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32509" y="96399"/>
            <a:ext cx="11758689" cy="1187544"/>
            <a:chOff x="0" y="0"/>
            <a:chExt cx="15678252" cy="158339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375332" y="0"/>
              <a:ext cx="12835578" cy="1583392"/>
              <a:chOff x="0" y="0"/>
              <a:chExt cx="4574216" cy="56427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574216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4574216">
                    <a:moveTo>
                      <a:pt x="0" y="0"/>
                    </a:moveTo>
                    <a:lnTo>
                      <a:pt x="4574216" y="0"/>
                    </a:lnTo>
                    <a:lnTo>
                      <a:pt x="4574216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4574216" cy="5833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46212"/>
              <a:ext cx="15678252" cy="993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1"/>
                </a:lnSpc>
              </a:pPr>
              <a:r>
                <a:rPr lang="en-US" sz="4515" spc="442">
                  <a:solidFill>
                    <a:srgbClr val="231F20"/>
                  </a:solidFill>
                  <a:latin typeface="Oswald Bold"/>
                </a:rPr>
                <a:t>MAPA GERAL DO INSALUBYTE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335" y="1839414"/>
            <a:ext cx="18267665" cy="8447586"/>
          </a:xfrm>
          <a:custGeom>
            <a:avLst/>
            <a:gdLst/>
            <a:ahLst/>
            <a:cxnLst/>
            <a:rect r="r" b="b" t="t" l="l"/>
            <a:pathLst>
              <a:path h="8447586" w="18267665">
                <a:moveTo>
                  <a:pt x="0" y="0"/>
                </a:moveTo>
                <a:lnTo>
                  <a:pt x="18267665" y="0"/>
                </a:lnTo>
                <a:lnTo>
                  <a:pt x="18267665" y="8447586"/>
                </a:lnTo>
                <a:lnTo>
                  <a:pt x="0" y="8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t="0" r="-116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66213" y="4957445"/>
            <a:ext cx="15557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42848" y="-8510187"/>
            <a:ext cx="1222639" cy="18267665"/>
            <a:chOff x="0" y="0"/>
            <a:chExt cx="322012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012" cy="4811237"/>
            </a:xfrm>
            <a:custGeom>
              <a:avLst/>
              <a:gdLst/>
              <a:ahLst/>
              <a:cxnLst/>
              <a:rect r="r" b="b" t="t" l="l"/>
              <a:pathLst>
                <a:path h="4811237" w="322012">
                  <a:moveTo>
                    <a:pt x="0" y="0"/>
                  </a:moveTo>
                  <a:lnTo>
                    <a:pt x="322012" y="0"/>
                  </a:lnTo>
                  <a:lnTo>
                    <a:pt x="322012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2012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5721"/>
            <a:ext cx="14593489" cy="10292721"/>
          </a:xfrm>
          <a:custGeom>
            <a:avLst/>
            <a:gdLst/>
            <a:ahLst/>
            <a:cxnLst/>
            <a:rect r="r" b="b" t="t" l="l"/>
            <a:pathLst>
              <a:path h="10292721" w="14593489">
                <a:moveTo>
                  <a:pt x="0" y="0"/>
                </a:moveTo>
                <a:lnTo>
                  <a:pt x="14593489" y="0"/>
                </a:lnTo>
                <a:lnTo>
                  <a:pt x="14593489" y="10292721"/>
                </a:lnTo>
                <a:lnTo>
                  <a:pt x="0" y="10292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29" t="0" r="-1281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3805" y="341350"/>
            <a:ext cx="4647495" cy="1480926"/>
          </a:xfrm>
          <a:custGeom>
            <a:avLst/>
            <a:gdLst/>
            <a:ahLst/>
            <a:cxnLst/>
            <a:rect r="r" b="b" t="t" l="l"/>
            <a:pathLst>
              <a:path h="1480926" w="4647495">
                <a:moveTo>
                  <a:pt x="0" y="0"/>
                </a:moveTo>
                <a:lnTo>
                  <a:pt x="4647495" y="0"/>
                </a:lnTo>
                <a:lnTo>
                  <a:pt x="4647495" y="1480926"/>
                </a:lnTo>
                <a:lnTo>
                  <a:pt x="0" y="148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57" t="-50945" r="-4748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73805" y="240446"/>
            <a:ext cx="4647495" cy="1187544"/>
            <a:chOff x="0" y="0"/>
            <a:chExt cx="2208304" cy="564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8304" cy="564274"/>
            </a:xfrm>
            <a:custGeom>
              <a:avLst/>
              <a:gdLst/>
              <a:ahLst/>
              <a:cxnLst/>
              <a:rect r="r" b="b" t="t" l="l"/>
              <a:pathLst>
                <a:path h="564274" w="2208304">
                  <a:moveTo>
                    <a:pt x="0" y="0"/>
                  </a:moveTo>
                  <a:lnTo>
                    <a:pt x="2208304" y="0"/>
                  </a:lnTo>
                  <a:lnTo>
                    <a:pt x="2208304" y="564274"/>
                  </a:lnTo>
                  <a:lnTo>
                    <a:pt x="0" y="564274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208304" cy="583324"/>
            </a:xfrm>
            <a:prstGeom prst="rect">
              <a:avLst/>
            </a:prstGeom>
          </p:spPr>
          <p:txBody>
            <a:bodyPr anchor="ctr" rtlCol="false" tIns="40962" lIns="40962" bIns="40962" rIns="40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5675" y="5863590"/>
            <a:ext cx="472440" cy="251460"/>
            <a:chOff x="0" y="0"/>
            <a:chExt cx="124429" cy="66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429" cy="66228"/>
            </a:xfrm>
            <a:custGeom>
              <a:avLst/>
              <a:gdLst/>
              <a:ahLst/>
              <a:cxnLst/>
              <a:rect r="r" b="b" t="t" l="l"/>
              <a:pathLst>
                <a:path h="66228" w="124429">
                  <a:moveTo>
                    <a:pt x="0" y="0"/>
                  </a:moveTo>
                  <a:lnTo>
                    <a:pt x="124429" y="0"/>
                  </a:lnTo>
                  <a:lnTo>
                    <a:pt x="124429" y="66228"/>
                  </a:lnTo>
                  <a:lnTo>
                    <a:pt x="0" y="662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4429" cy="8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73805" y="265150"/>
            <a:ext cx="3885495" cy="7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1"/>
              </a:lnSpc>
            </a:pPr>
            <a:r>
              <a:rPr lang="en-US" sz="4515" spc="442">
                <a:solidFill>
                  <a:srgbClr val="231F20"/>
                </a:solidFill>
                <a:latin typeface="Oswald Bold"/>
              </a:rPr>
              <a:t>DATAPATH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72087" y="5979160"/>
            <a:ext cx="319617" cy="13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"/>
              </a:lnSpc>
              <a:spcBef>
                <a:spcPct val="0"/>
              </a:spcBef>
            </a:pPr>
            <a:r>
              <a:rPr lang="en-US" sz="799">
                <a:solidFill>
                  <a:srgbClr val="231F20"/>
                </a:solidFill>
                <a:latin typeface="Open Sauce"/>
              </a:rPr>
              <a:t>16 bits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0194" y="3968004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60194" y="5153979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60194" y="6235004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6115" y="848038"/>
            <a:ext cx="14554219" cy="2437807"/>
          </a:xfrm>
          <a:custGeom>
            <a:avLst/>
            <a:gdLst/>
            <a:ahLst/>
            <a:cxnLst/>
            <a:rect r="r" b="b" t="t" l="l"/>
            <a:pathLst>
              <a:path h="2437807" w="14554219">
                <a:moveTo>
                  <a:pt x="0" y="0"/>
                </a:moveTo>
                <a:lnTo>
                  <a:pt x="14554218" y="0"/>
                </a:lnTo>
                <a:lnTo>
                  <a:pt x="14554218" y="2437807"/>
                </a:lnTo>
                <a:lnTo>
                  <a:pt x="0" y="2437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5" t="-48581" r="-1300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945319"/>
            <a:ext cx="14554219" cy="1426126"/>
            <a:chOff x="0" y="0"/>
            <a:chExt cx="19405625" cy="1901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405625" cy="1901501"/>
              <a:chOff x="0" y="0"/>
              <a:chExt cx="5758651" cy="5642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58651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5758651">
                    <a:moveTo>
                      <a:pt x="0" y="0"/>
                    </a:moveTo>
                    <a:lnTo>
                      <a:pt x="5758651" y="0"/>
                    </a:lnTo>
                    <a:lnTo>
                      <a:pt x="5758651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5758651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91936"/>
              <a:ext cx="18828066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CARACTERISTICAS DO PROCESSADOR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80379" y="3806699"/>
            <a:ext cx="1041995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Processador 16 bit, 65 536 linhas de código em um programa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41901" y="396398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80379" y="5007086"/>
            <a:ext cx="6562363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16 bytes de espaço na memória RAM;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1901" y="5149961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0379" y="6076909"/>
            <a:ext cx="52765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16 registradores disponíveis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41901" y="623098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460194" y="7316030"/>
            <a:ext cx="556274" cy="556274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541901" y="731201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47054" y="7087430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O J realiza um salto de 4095 linhas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461" y="115029"/>
            <a:ext cx="4296549" cy="9862488"/>
            <a:chOff x="0" y="0"/>
            <a:chExt cx="1131601" cy="2597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97528"/>
            </a:xfrm>
            <a:custGeom>
              <a:avLst/>
              <a:gdLst/>
              <a:ahLst/>
              <a:cxnLst/>
              <a:rect r="r" b="b" t="t" l="l"/>
              <a:pathLst>
                <a:path h="2597528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97528"/>
                  </a:lnTo>
                  <a:lnTo>
                    <a:pt x="0" y="259752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616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33531"/>
            <a:ext cx="5303711" cy="561667"/>
          </a:xfrm>
          <a:custGeom>
            <a:avLst/>
            <a:gdLst/>
            <a:ahLst/>
            <a:cxnLst/>
            <a:rect r="r" b="b" t="t" l="l"/>
            <a:pathLst>
              <a:path h="561667" w="5303711">
                <a:moveTo>
                  <a:pt x="0" y="0"/>
                </a:moveTo>
                <a:lnTo>
                  <a:pt x="5303711" y="0"/>
                </a:lnTo>
                <a:lnTo>
                  <a:pt x="5303711" y="561667"/>
                </a:lnTo>
                <a:lnTo>
                  <a:pt x="0" y="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1461" y="115029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8" y="0"/>
                </a:lnTo>
                <a:lnTo>
                  <a:pt x="4296548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2176" y="347763"/>
            <a:ext cx="5336361" cy="1361874"/>
            <a:chOff x="0" y="0"/>
            <a:chExt cx="1405461" cy="3586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5461" cy="358683"/>
            </a:xfrm>
            <a:custGeom>
              <a:avLst/>
              <a:gdLst/>
              <a:ahLst/>
              <a:cxnLst/>
              <a:rect r="r" b="b" t="t" l="l"/>
              <a:pathLst>
                <a:path h="358683" w="1405461">
                  <a:moveTo>
                    <a:pt x="0" y="0"/>
                  </a:moveTo>
                  <a:lnTo>
                    <a:pt x="1405461" y="0"/>
                  </a:lnTo>
                  <a:lnTo>
                    <a:pt x="1405461" y="358683"/>
                  </a:lnTo>
                  <a:lnTo>
                    <a:pt x="0" y="358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05461" cy="37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80242" y="0"/>
            <a:ext cx="2407758" cy="10287000"/>
            <a:chOff x="0" y="0"/>
            <a:chExt cx="634142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228386" y="1433531"/>
            <a:ext cx="5303711" cy="561667"/>
          </a:xfrm>
          <a:custGeom>
            <a:avLst/>
            <a:gdLst/>
            <a:ahLst/>
            <a:cxnLst/>
            <a:rect r="r" b="b" t="t" l="l"/>
            <a:pathLst>
              <a:path h="561667" w="5303711">
                <a:moveTo>
                  <a:pt x="0" y="0"/>
                </a:moveTo>
                <a:lnTo>
                  <a:pt x="5303711" y="0"/>
                </a:lnTo>
                <a:lnTo>
                  <a:pt x="5303711" y="561667"/>
                </a:lnTo>
                <a:lnTo>
                  <a:pt x="0" y="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51639" y="347763"/>
            <a:ext cx="5336361" cy="1361874"/>
            <a:chOff x="0" y="0"/>
            <a:chExt cx="1405461" cy="3586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05461" cy="358683"/>
            </a:xfrm>
            <a:custGeom>
              <a:avLst/>
              <a:gdLst/>
              <a:ahLst/>
              <a:cxnLst/>
              <a:rect r="r" b="b" t="t" l="l"/>
              <a:pathLst>
                <a:path h="358683" w="1405461">
                  <a:moveTo>
                    <a:pt x="0" y="0"/>
                  </a:moveTo>
                  <a:lnTo>
                    <a:pt x="1405461" y="0"/>
                  </a:lnTo>
                  <a:lnTo>
                    <a:pt x="1405461" y="358683"/>
                  </a:lnTo>
                  <a:lnTo>
                    <a:pt x="0" y="358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405461" cy="37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15899162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2176" y="1827772"/>
            <a:ext cx="10968003" cy="8327350"/>
          </a:xfrm>
          <a:custGeom>
            <a:avLst/>
            <a:gdLst/>
            <a:ahLst/>
            <a:cxnLst/>
            <a:rect r="r" b="b" t="t" l="l"/>
            <a:pathLst>
              <a:path h="8327350" w="10968003">
                <a:moveTo>
                  <a:pt x="0" y="0"/>
                </a:moveTo>
                <a:lnTo>
                  <a:pt x="10968003" y="0"/>
                </a:lnTo>
                <a:lnTo>
                  <a:pt x="10968003" y="8327350"/>
                </a:lnTo>
                <a:lnTo>
                  <a:pt x="0" y="832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85838"/>
            <a:ext cx="5271070" cy="152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76"/>
              </a:lnSpc>
              <a:spcBef>
                <a:spcPct val="0"/>
              </a:spcBef>
            </a:pPr>
            <a:r>
              <a:rPr lang="en-US" sz="8968" spc="878">
                <a:solidFill>
                  <a:srgbClr val="231F20"/>
                </a:solidFill>
                <a:latin typeface="Oswald Bold"/>
              </a:rPr>
              <a:t>TESTES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00949" y="458040"/>
            <a:ext cx="5271070" cy="1088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Oswald"/>
              </a:rPr>
              <a:t>EXEMPLO DO CÓDIGO FIBONACCI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0309" y="3439331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30309" y="4361536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30309" y="6205947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30309" y="5283742"/>
            <a:ext cx="556274" cy="55627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20335" y="81979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6" y="0"/>
                </a:lnTo>
                <a:lnTo>
                  <a:pt x="2112096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6282" y="1428569"/>
            <a:ext cx="8797885" cy="1374661"/>
          </a:xfrm>
          <a:custGeom>
            <a:avLst/>
            <a:gdLst/>
            <a:ahLst/>
            <a:cxnLst/>
            <a:rect r="r" b="b" t="t" l="l"/>
            <a:pathLst>
              <a:path h="1374661" w="8797885">
                <a:moveTo>
                  <a:pt x="0" y="0"/>
                </a:moveTo>
                <a:lnTo>
                  <a:pt x="8797885" y="0"/>
                </a:lnTo>
                <a:lnTo>
                  <a:pt x="8797885" y="1374662"/>
                </a:lnTo>
                <a:lnTo>
                  <a:pt x="0" y="137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0" t="-27186" r="-31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46115" y="945319"/>
            <a:ext cx="8808053" cy="1426126"/>
            <a:chOff x="0" y="0"/>
            <a:chExt cx="11744070" cy="190150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744070" cy="1901501"/>
              <a:chOff x="0" y="0"/>
              <a:chExt cx="3485072" cy="56427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485072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485072">
                    <a:moveTo>
                      <a:pt x="0" y="0"/>
                    </a:moveTo>
                    <a:lnTo>
                      <a:pt x="3485072" y="0"/>
                    </a:lnTo>
                    <a:lnTo>
                      <a:pt x="3485072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9525"/>
                <a:ext cx="3485072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91936"/>
              <a:ext cx="11394538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REFERÊNCIAS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450494" y="3278025"/>
            <a:ext cx="13167026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https://www.fpga4student.com/2017/09/vhdl-code-for-mips-processor.html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12016" y="3435313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50494" y="4201836"/>
            <a:ext cx="1074142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https://allaboutfpga.com/vhdl-code-flipflop-d-t-jk-sr/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12016" y="4357519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50494" y="6049457"/>
            <a:ext cx="14837506" cy="145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https://github.com/nataliaalmada/AOC_2GabrielENatalia_UFRR_2022/blob/main/Componentes/MemoriaRAM.vhd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12016" y="6201930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50494" y="5125647"/>
            <a:ext cx="14540562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https://github.com/ed-henrique/8-bit-CPU/blob/main/CPU_EK/SOMADOR_8BITS.vhd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12016" y="5279724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696" y="1614035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1351" y="237632"/>
            <a:ext cx="10096603" cy="1948998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0676" y="3660086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10" y="0"/>
                </a:lnTo>
                <a:lnTo>
                  <a:pt x="3398110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05283" y="2929580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5278" y="4347696"/>
            <a:ext cx="7072345" cy="1984819"/>
          </a:xfrm>
          <a:custGeom>
            <a:avLst/>
            <a:gdLst/>
            <a:ahLst/>
            <a:cxnLst/>
            <a:rect r="r" b="b" t="t" l="l"/>
            <a:pathLst>
              <a:path h="1984819" w="7072345">
                <a:moveTo>
                  <a:pt x="0" y="0"/>
                </a:moveTo>
                <a:lnTo>
                  <a:pt x="7072345" y="0"/>
                </a:lnTo>
                <a:lnTo>
                  <a:pt x="7072345" y="1984820"/>
                </a:lnTo>
                <a:lnTo>
                  <a:pt x="0" y="1984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91774"/>
            <a:ext cx="9739253" cy="12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300" spc="715">
                <a:solidFill>
                  <a:srgbClr val="231F20"/>
                </a:solidFill>
                <a:latin typeface="Oswald Bold"/>
              </a:rPr>
              <a:t>TIPO DE INSTRUÇÕES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3501" y="3132288"/>
            <a:ext cx="5307502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Tipo 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40776" y="6633920"/>
            <a:ext cx="10327649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231F20"/>
                </a:solidFill>
                <a:latin typeface="DM Sans"/>
              </a:rPr>
              <a:t>Este formato aborda instruções instruções baseadas em operações aritméticas, como add, sub e mult.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3930" y="3512440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23930" y="4339888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23930" y="5200961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23930" y="6128710"/>
            <a:ext cx="556274" cy="55627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444116" y="3341252"/>
            <a:ext cx="1041995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ULA or ALU e Branch Helper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5638" y="3508423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44116" y="4192995"/>
            <a:ext cx="1384388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Somador, PC, Divisor de instruções, Extensor de sinal 4x16 bits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05638" y="4335870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44116" y="5042866"/>
            <a:ext cx="52765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Unidade de controle UC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05638" y="5196944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05638" y="612469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10791" y="5995166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Memória RAM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423930" y="7008639"/>
            <a:ext cx="556274" cy="556274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505638" y="700462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10791" y="6875095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Banco de registradores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423930" y="7860188"/>
            <a:ext cx="556274" cy="556274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505638" y="7856171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10791" y="7726644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Multiplexador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4262" y="1323268"/>
            <a:ext cx="6985174" cy="739736"/>
          </a:xfrm>
          <a:custGeom>
            <a:avLst/>
            <a:gdLst/>
            <a:ahLst/>
            <a:cxnLst/>
            <a:rect r="r" b="b" t="t" l="l"/>
            <a:pathLst>
              <a:path h="739736" w="6985174">
                <a:moveTo>
                  <a:pt x="0" y="0"/>
                </a:moveTo>
                <a:lnTo>
                  <a:pt x="6985174" y="0"/>
                </a:lnTo>
                <a:lnTo>
                  <a:pt x="6985174" y="739736"/>
                </a:lnTo>
                <a:lnTo>
                  <a:pt x="0" y="7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284" y="337474"/>
            <a:ext cx="7231291" cy="1395893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02788" y="2671136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10" y="0"/>
                </a:lnTo>
                <a:lnTo>
                  <a:pt x="3398110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13221" y="1940630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64607" y="3464635"/>
            <a:ext cx="14541273" cy="6443084"/>
          </a:xfrm>
          <a:custGeom>
            <a:avLst/>
            <a:gdLst/>
            <a:ahLst/>
            <a:cxnLst/>
            <a:rect r="r" b="b" t="t" l="l"/>
            <a:pathLst>
              <a:path h="6443084" w="14541273">
                <a:moveTo>
                  <a:pt x="0" y="0"/>
                </a:moveTo>
                <a:lnTo>
                  <a:pt x="14541273" y="0"/>
                </a:lnTo>
                <a:lnTo>
                  <a:pt x="14541273" y="6443085"/>
                </a:lnTo>
                <a:lnTo>
                  <a:pt x="0" y="6443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3221" y="444010"/>
            <a:ext cx="6975353" cy="87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228" spc="512">
                <a:solidFill>
                  <a:srgbClr val="231F20"/>
                </a:solidFill>
                <a:latin typeface="Oswald Bold"/>
              </a:rPr>
              <a:t>COMPONENTES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1438" y="2143338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PC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42117" y="2642561"/>
            <a:ext cx="543177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somador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4262" y="1323268"/>
            <a:ext cx="6985174" cy="739736"/>
          </a:xfrm>
          <a:custGeom>
            <a:avLst/>
            <a:gdLst/>
            <a:ahLst/>
            <a:cxnLst/>
            <a:rect r="r" b="b" t="t" l="l"/>
            <a:pathLst>
              <a:path h="739736" w="6985174">
                <a:moveTo>
                  <a:pt x="0" y="0"/>
                </a:moveTo>
                <a:lnTo>
                  <a:pt x="6985174" y="0"/>
                </a:lnTo>
                <a:lnTo>
                  <a:pt x="6985174" y="739736"/>
                </a:lnTo>
                <a:lnTo>
                  <a:pt x="0" y="7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284" y="337474"/>
            <a:ext cx="7231291" cy="1395893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8614" y="279350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13221" y="2063004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98020" y="2063004"/>
            <a:ext cx="11661280" cy="8083143"/>
          </a:xfrm>
          <a:custGeom>
            <a:avLst/>
            <a:gdLst/>
            <a:ahLst/>
            <a:cxnLst/>
            <a:rect r="r" b="b" t="t" l="l"/>
            <a:pathLst>
              <a:path h="8083143" w="11661280">
                <a:moveTo>
                  <a:pt x="0" y="0"/>
                </a:moveTo>
                <a:lnTo>
                  <a:pt x="11661280" y="0"/>
                </a:lnTo>
                <a:lnTo>
                  <a:pt x="11661280" y="8083142"/>
                </a:lnTo>
                <a:lnTo>
                  <a:pt x="0" y="8083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3221" y="444010"/>
            <a:ext cx="6975353" cy="87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228" spc="512">
                <a:solidFill>
                  <a:srgbClr val="231F20"/>
                </a:solidFill>
                <a:latin typeface="Oswald Bold"/>
              </a:rPr>
              <a:t>COMPONENTES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1438" y="226571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SOMADOR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921" y="4185391"/>
            <a:ext cx="4893175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somador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4262" y="1323268"/>
            <a:ext cx="6985174" cy="739736"/>
          </a:xfrm>
          <a:custGeom>
            <a:avLst/>
            <a:gdLst/>
            <a:ahLst/>
            <a:cxnLst/>
            <a:rect r="r" b="b" t="t" l="l"/>
            <a:pathLst>
              <a:path h="739736" w="6985174">
                <a:moveTo>
                  <a:pt x="0" y="0"/>
                </a:moveTo>
                <a:lnTo>
                  <a:pt x="6985174" y="0"/>
                </a:lnTo>
                <a:lnTo>
                  <a:pt x="6985174" y="739736"/>
                </a:lnTo>
                <a:lnTo>
                  <a:pt x="0" y="7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284" y="337474"/>
            <a:ext cx="7231291" cy="1395893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3221" y="2600828"/>
            <a:ext cx="6460822" cy="1056488"/>
          </a:xfrm>
          <a:custGeom>
            <a:avLst/>
            <a:gdLst/>
            <a:ahLst/>
            <a:cxnLst/>
            <a:rect r="r" b="b" t="t" l="l"/>
            <a:pathLst>
              <a:path h="1056488" w="6460822">
                <a:moveTo>
                  <a:pt x="0" y="0"/>
                </a:moveTo>
                <a:lnTo>
                  <a:pt x="6460822" y="0"/>
                </a:lnTo>
                <a:lnTo>
                  <a:pt x="6460822" y="1056488"/>
                </a:lnTo>
                <a:lnTo>
                  <a:pt x="0" y="1056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58" t="-31065" r="-4258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13221" y="2063004"/>
            <a:ext cx="6975353" cy="1066069"/>
            <a:chOff x="0" y="0"/>
            <a:chExt cx="3591366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91366" cy="548881"/>
            </a:xfrm>
            <a:custGeom>
              <a:avLst/>
              <a:gdLst/>
              <a:ahLst/>
              <a:cxnLst/>
              <a:rect r="r" b="b" t="t" l="l"/>
              <a:pathLst>
                <a:path h="548881" w="3591366">
                  <a:moveTo>
                    <a:pt x="0" y="0"/>
                  </a:moveTo>
                  <a:lnTo>
                    <a:pt x="3591366" y="0"/>
                  </a:lnTo>
                  <a:lnTo>
                    <a:pt x="3591366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591366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73867" y="3386247"/>
            <a:ext cx="12166223" cy="6687108"/>
          </a:xfrm>
          <a:custGeom>
            <a:avLst/>
            <a:gdLst/>
            <a:ahLst/>
            <a:cxnLst/>
            <a:rect r="r" b="b" t="t" l="l"/>
            <a:pathLst>
              <a:path h="6687108" w="12166223">
                <a:moveTo>
                  <a:pt x="0" y="0"/>
                </a:moveTo>
                <a:lnTo>
                  <a:pt x="12166222" y="0"/>
                </a:lnTo>
                <a:lnTo>
                  <a:pt x="12166222" y="6687108"/>
                </a:lnTo>
                <a:lnTo>
                  <a:pt x="0" y="6687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3221" y="444010"/>
            <a:ext cx="6975353" cy="87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228" spc="512">
                <a:solidFill>
                  <a:srgbClr val="231F20"/>
                </a:solidFill>
                <a:latin typeface="Oswald Bold"/>
              </a:rPr>
              <a:t>COMPONENTES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1438" y="2265711"/>
            <a:ext cx="6867136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DIVISOR DE INSTRUÇÕES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505606"/>
            <a:ext cx="444516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divisor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728" y="3338070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7"/>
                </a:lnTo>
                <a:lnTo>
                  <a:pt x="0" y="67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87578" y="2834193"/>
            <a:ext cx="10066967" cy="7418829"/>
          </a:xfrm>
          <a:custGeom>
            <a:avLst/>
            <a:gdLst/>
            <a:ahLst/>
            <a:cxnLst/>
            <a:rect r="r" b="b" t="t" l="l"/>
            <a:pathLst>
              <a:path h="7418829" w="10066967">
                <a:moveTo>
                  <a:pt x="0" y="0"/>
                </a:moveTo>
                <a:lnTo>
                  <a:pt x="10066967" y="0"/>
                </a:lnTo>
                <a:lnTo>
                  <a:pt x="10066967" y="7418829"/>
                </a:lnTo>
                <a:lnTo>
                  <a:pt x="0" y="7418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0335" y="2607565"/>
            <a:ext cx="8280669" cy="1066069"/>
            <a:chOff x="0" y="0"/>
            <a:chExt cx="4263427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63427" cy="548881"/>
            </a:xfrm>
            <a:custGeom>
              <a:avLst/>
              <a:gdLst/>
              <a:ahLst/>
              <a:cxnLst/>
              <a:rect r="r" b="b" t="t" l="l"/>
              <a:pathLst>
                <a:path h="548881" w="4263427">
                  <a:moveTo>
                    <a:pt x="0" y="0"/>
                  </a:moveTo>
                  <a:lnTo>
                    <a:pt x="4263427" y="0"/>
                  </a:lnTo>
                  <a:lnTo>
                    <a:pt x="4263427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263427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5697" y="2777043"/>
            <a:ext cx="7945306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EXTENSOR DE SINAL 4x16bits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6115" y="4447347"/>
            <a:ext cx="6254846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 extensor de sinal 4xbits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DAF1laIAccA</dc:identifier>
  <dcterms:modified xsi:type="dcterms:W3CDTF">2011-08-01T06:04:30Z</dcterms:modified>
  <cp:revision>1</cp:revision>
  <dc:title>AOC - Estrutura e organização de computadores </dc:title>
</cp:coreProperties>
</file>